
<file path=[Content_Types].xml><?xml version="1.0" encoding="utf-8"?>
<Types xmlns="http://schemas.openxmlformats.org/package/2006/content-types">
  <Default Extension="png" ContentType="image/png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82" r:id="rId3"/>
    <p:sldId id="449" r:id="rId4"/>
    <p:sldId id="303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tiff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22.png"/><Relationship Id="rId7" Type="http://schemas.openxmlformats.org/officeDocument/2006/relationships/image" Target="../media/image3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10" Type="http://schemas.openxmlformats.org/officeDocument/2006/relationships/image" Target="../media/image40.emf"/><Relationship Id="rId4" Type="http://schemas.openxmlformats.org/officeDocument/2006/relationships/image" Target="../media/image26.emf"/><Relationship Id="rId9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6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40.emf"/><Relationship Id="rId9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CD10-956B-AE4E-A05D-823307A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dislocation density increases, dislocations cannot move freely, raising the yield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D3585-7B18-D841-A719-F9C4DA7C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AA708-7230-0742-B66D-C52F922B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67"/>
          <a:stretch/>
        </p:blipFill>
        <p:spPr>
          <a:xfrm>
            <a:off x="1171575" y="2341143"/>
            <a:ext cx="5840303" cy="3436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5F857-A5ED-814D-BD78-ADF7860E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0" y="2341143"/>
            <a:ext cx="3105613" cy="36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A5F9-B0FC-BB48-AABE-AC81B7FE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strength increases due to dislocation pile-up, the ductility decreases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9BA8-F009-3E44-B5C4-5E3F629D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C22EA-B9D9-5949-8A2E-BBF0D9B6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2075343"/>
            <a:ext cx="6247958" cy="4281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6EC49-F28A-AB46-977F-2BD93EB68214}"/>
              </a:ext>
            </a:extLst>
          </p:cNvPr>
          <p:cNvSpPr txBox="1"/>
          <p:nvPr/>
        </p:nvSpPr>
        <p:spPr>
          <a:xfrm>
            <a:off x="809625" y="2619375"/>
            <a:ext cx="3228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Toughness is the ability of a material to absorb energy and plastically deform without fracturing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Toughness is related to the area under the stress–strain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be tough, a material must be both strong and ductile</a:t>
            </a:r>
          </a:p>
        </p:txBody>
      </p:sp>
    </p:spTree>
    <p:extLst>
      <p:ext uri="{BB962C8B-B14F-4D97-AF65-F5344CB8AC3E}">
        <p14:creationId xmlns:p14="http://schemas.microsoft.com/office/powerpoint/2010/main" val="52965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86CF-FF22-9642-AAE5-4CC503A2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determine the stress and strain throughout a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05AF3-4BFA-424F-B41E-CDA81EEF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899A8-993E-F542-A26B-ABA2733C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2" y="2611167"/>
            <a:ext cx="4849240" cy="2979814"/>
          </a:xfrm>
          <a:prstGeom prst="rect">
            <a:avLst/>
          </a:prstGeom>
        </p:spPr>
      </p:pic>
      <p:pic>
        <p:nvPicPr>
          <p:cNvPr id="6" name="Picture 5" descr="stress_yy.png">
            <a:extLst>
              <a:ext uri="{FF2B5EF4-FFF2-40B4-BE49-F238E27FC236}">
                <a16:creationId xmlns:a16="http://schemas.microsoft.com/office/drawing/2014/main" id="{E606EB31-1FEC-3041-8202-F438A83EC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78" y="2556840"/>
            <a:ext cx="3491775" cy="3088470"/>
          </a:xfrm>
          <a:prstGeom prst="rect">
            <a:avLst/>
          </a:prstGeom>
        </p:spPr>
      </p:pic>
      <p:pic>
        <p:nvPicPr>
          <p:cNvPr id="7" name="Picture 6" descr="grgr_stress22_final2.png">
            <a:extLst>
              <a:ext uri="{FF2B5EF4-FFF2-40B4-BE49-F238E27FC236}">
                <a16:creationId xmlns:a16="http://schemas.microsoft.com/office/drawing/2014/main" id="{27D9CEAD-3CB5-7E40-B2F5-8CED7D253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941" y="3106201"/>
            <a:ext cx="3154948" cy="19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F6B2-AF6F-8944-B79C-B47A7AAE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Cauchy momentum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630B6-89E3-B34E-B3BB-B0AD41EAA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4586" cy="396567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In this equation, </a:t>
            </a:r>
            <a:r>
              <a:rPr lang="en-US" b="1" dirty="0"/>
              <a:t>u</a:t>
            </a:r>
            <a:r>
              <a:rPr lang="en-US" dirty="0"/>
              <a:t> is the displacement vector, </a:t>
            </a:r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b="1" dirty="0" err="1"/>
              <a:t>σ</a:t>
            </a:r>
            <a:r>
              <a:rPr lang="en-US" dirty="0"/>
              <a:t> is the stress, and </a:t>
            </a:r>
            <a:r>
              <a:rPr lang="en-US" b="1" dirty="0"/>
              <a:t>g </a:t>
            </a:r>
            <a:r>
              <a:rPr lang="en-US" dirty="0"/>
              <a:t>is the acceleration of gravity.</a:t>
            </a:r>
          </a:p>
          <a:p>
            <a:r>
              <a:rPr lang="en-US" dirty="0"/>
              <a:t>Often, we are determining the stress and strain in a static body. So the equation becomes:</a:t>
            </a:r>
          </a:p>
          <a:p>
            <a:endParaRPr lang="en-US" dirty="0"/>
          </a:p>
          <a:p>
            <a:r>
              <a:rPr lang="en-US" dirty="0"/>
              <a:t>Finally, we can simplify things more by making our first assumption</a:t>
            </a:r>
            <a:r>
              <a:rPr lang="en-US" i="1" dirty="0"/>
              <a:t>: the impact of gravity is negligible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EDC56-9C3A-504B-884A-7C1A9367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A42823C-71CE-1644-9367-511E9C1A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36" y="1896625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C0CFD7B-002D-8849-874D-10C1AC750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45" y="4422721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C047138-24D0-D24C-B826-3BF8F8836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3936904" y="5800276"/>
            <a:ext cx="984182" cy="215900"/>
          </a:xfrm>
          <a:prstGeom prst="rect">
            <a:avLst/>
          </a:prstGeom>
        </p:spPr>
      </p:pic>
      <p:pic>
        <p:nvPicPr>
          <p:cNvPr id="8" name="Picture 7" descr="stress_yy.png">
            <a:extLst>
              <a:ext uri="{FF2B5EF4-FFF2-40B4-BE49-F238E27FC236}">
                <a16:creationId xmlns:a16="http://schemas.microsoft.com/office/drawing/2014/main" id="{F8ADDEA5-4D2F-564B-9937-640496544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3" t="6534" b="15032"/>
          <a:stretch/>
        </p:blipFill>
        <p:spPr>
          <a:xfrm>
            <a:off x="7786467" y="2156975"/>
            <a:ext cx="3419327" cy="38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6CB-1EDC-9C48-8188-D926222D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stress divergence equation is really just a force balance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CEE8F-CC3F-794D-90A4-18DC065D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5AAEC43-C56A-6343-8E08-F9486107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2693923" y="4083345"/>
            <a:ext cx="984182" cy="21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0C0CB-3A29-0247-9F16-448440AE9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4"/>
          <a:stretch/>
        </p:blipFill>
        <p:spPr>
          <a:xfrm>
            <a:off x="1504349" y="2173235"/>
            <a:ext cx="4677218" cy="813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BD2E-0D1A-1F4D-B474-96710D5A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993" y="3086553"/>
            <a:ext cx="1686223" cy="61174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73868898-22F7-7445-AE9C-67B5D0AA56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49" y="4530162"/>
            <a:ext cx="2552700" cy="173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76C9E3-2F4F-9D40-8EFB-1D06AEA05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543" y="2495550"/>
            <a:ext cx="4779857" cy="33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71C8-D4A5-4341-8AEF-3C06396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0BD7-B5B3-D645-9742-1FDB3E81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4050" cy="3965670"/>
          </a:xfrm>
        </p:spPr>
        <p:txBody>
          <a:bodyPr/>
          <a:lstStyle/>
          <a:p>
            <a:r>
              <a:rPr lang="en-US" dirty="0"/>
              <a:t>Assumption 1: We have a static body</a:t>
            </a:r>
          </a:p>
          <a:p>
            <a:endParaRPr lang="en-US" dirty="0"/>
          </a:p>
          <a:p>
            <a:r>
              <a:rPr lang="en-US" dirty="0"/>
              <a:t>Assumption 2: Gravity is negligible</a:t>
            </a:r>
          </a:p>
          <a:p>
            <a:endParaRPr lang="en-US" dirty="0"/>
          </a:p>
          <a:p>
            <a:r>
              <a:rPr lang="en-US" dirty="0"/>
              <a:t>Assumption 3: The problem is axisymmetric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C1AA-BAEB-C047-A99B-F7B95610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02FAF74-E0B1-F643-B787-6550EEBD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90" y="2574356"/>
            <a:ext cx="1943100" cy="520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E35F5E8-B5B1-4944-9087-0869D023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90" y="3622929"/>
            <a:ext cx="1511300" cy="2159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A3586AA-CA0B-AA4D-85CC-B380D1AAEA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78"/>
          <a:stretch/>
        </p:blipFill>
        <p:spPr>
          <a:xfrm>
            <a:off x="4524090" y="4401121"/>
            <a:ext cx="984182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4F690C-692B-344C-A076-650D434D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086" y="5013630"/>
            <a:ext cx="3011963" cy="653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5A2D2-E341-554A-9998-2846BB11A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2" y="5616226"/>
            <a:ext cx="2307447" cy="74012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AD66CAD1-2BC9-FF43-825D-A940763D41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7987497" y="1952880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211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E5FE-C9E0-9647-996E-451599E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material response of the axisymmetric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FF8AC-A81E-1B44-8E2C-5097D7F2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9139" cy="3965670"/>
          </a:xfrm>
        </p:spPr>
        <p:txBody>
          <a:bodyPr/>
          <a:lstStyle/>
          <a:p>
            <a:r>
              <a:rPr lang="en-US" dirty="0"/>
              <a:t>We assume small strains (elasticity), so the strain is defined as</a:t>
            </a:r>
          </a:p>
          <a:p>
            <a:endParaRPr lang="en-US" dirty="0"/>
          </a:p>
          <a:p>
            <a:r>
              <a:rPr lang="en-US" dirty="0"/>
              <a:t> We assume isotropic material response, so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2867-0567-E545-8461-4C0F21E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D9081FC-D16C-5E4B-8493-5B6916A3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2997058"/>
            <a:ext cx="56388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A7D7B9-FE10-704A-A03B-B4043A7D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4" y="3863676"/>
            <a:ext cx="3187700" cy="2349500"/>
          </a:xfrm>
          <a:prstGeom prst="rect">
            <a:avLst/>
          </a:prstGeom>
        </p:spPr>
      </p:pic>
      <p:pic>
        <p:nvPicPr>
          <p:cNvPr id="7" name="Picture 7" descr="temp_3Dslice.png">
            <a:extLst>
              <a:ext uri="{FF2B5EF4-FFF2-40B4-BE49-F238E27FC236}">
                <a16:creationId xmlns:a16="http://schemas.microsoft.com/office/drawing/2014/main" id="{387F6B20-9E2F-4B43-9CA1-50086F41C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149306" y="2004894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C420-24BD-F947-9AAD-0068C1A2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throughout a pressurized cylinder (cladding tube) with thin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112F7-C58F-6D42-96D6-9FDC025D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3655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Because our cylinder has such thin walls (</a:t>
            </a:r>
            <a:r>
              <a:rPr lang="en-US" dirty="0" err="1"/>
              <a:t>δ</a:t>
            </a:r>
            <a:r>
              <a:rPr lang="en-US" dirty="0"/>
              <a:t> = thickness), we can simplify everything to simple force balance</a:t>
            </a:r>
          </a:p>
          <a:p>
            <a:r>
              <a:rPr lang="en-US" dirty="0"/>
              <a:t>The hoop stress is the force exerted circumferentially </a:t>
            </a:r>
          </a:p>
          <a:p>
            <a:r>
              <a:rPr lang="en-US" dirty="0"/>
              <a:t>First, we need the Force per unit length due to the pressure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we equate the forces and solve for the hoop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2C303-CE22-0641-A480-E88CD31A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C302B8-36F2-AA41-93A8-CF7132B934E7}"/>
              </a:ext>
            </a:extLst>
          </p:cNvPr>
          <p:cNvGrpSpPr/>
          <p:nvPr/>
        </p:nvGrpSpPr>
        <p:grpSpPr>
          <a:xfrm>
            <a:off x="6296629" y="2734633"/>
            <a:ext cx="5627328" cy="2706032"/>
            <a:chOff x="457200" y="2400322"/>
            <a:chExt cx="5363786" cy="2377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830008-5E82-0340-B8CC-A04ECF089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055"/>
            <a:stretch/>
          </p:blipFill>
          <p:spPr>
            <a:xfrm>
              <a:off x="457200" y="2400322"/>
              <a:ext cx="5363786" cy="237755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872FEF-209A-0C49-8C3A-6F0F68B7480C}"/>
                </a:ext>
              </a:extLst>
            </p:cNvPr>
            <p:cNvCxnSpPr/>
            <p:nvPr/>
          </p:nvCxnSpPr>
          <p:spPr>
            <a:xfrm flipH="1">
              <a:off x="3887072" y="3791024"/>
              <a:ext cx="9622" cy="538825"/>
            </a:xfrm>
            <a:prstGeom prst="straightConnector1">
              <a:avLst/>
            </a:prstGeom>
            <a:ln w="28575" cmpd="sng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74E99E-9DB5-B94E-854D-5BB5A3FA7095}"/>
                </a:ext>
              </a:extLst>
            </p:cNvPr>
            <p:cNvSpPr txBox="1"/>
            <p:nvPr/>
          </p:nvSpPr>
          <p:spPr>
            <a:xfrm>
              <a:off x="3896694" y="3960517"/>
              <a:ext cx="807185" cy="397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stress</a:t>
              </a:r>
              <a:endParaRPr lang="en-US" baseline="-25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FE9F4F-E108-4A46-808A-8B2C2A51C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31"/>
          <a:stretch/>
        </p:blipFill>
        <p:spPr>
          <a:xfrm>
            <a:off x="1128001" y="4507166"/>
            <a:ext cx="2052518" cy="692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667522-F90E-B843-B87F-16565DC9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667" y="4615119"/>
            <a:ext cx="1483342" cy="436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D3AF2F-7011-1D41-A04F-18CED5ECB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6" r="-1"/>
          <a:stretch/>
        </p:blipFill>
        <p:spPr>
          <a:xfrm>
            <a:off x="7057613" y="5670851"/>
            <a:ext cx="966208" cy="6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2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F6D5-2BEF-4B4C-98B5-2B8FDE7C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other two stresses for a thin walled cylinder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02260-6D51-094F-8887-A8291284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18061" cy="3965670"/>
          </a:xfrm>
        </p:spPr>
        <p:txBody>
          <a:bodyPr/>
          <a:lstStyle/>
          <a:p>
            <a:r>
              <a:rPr lang="en-US" dirty="0"/>
              <a:t>To find the stress in the z-direction we do another force balance</a:t>
            </a:r>
          </a:p>
          <a:p>
            <a:endParaRPr lang="en-US" dirty="0"/>
          </a:p>
          <a:p>
            <a:r>
              <a:rPr lang="en-US" dirty="0"/>
              <a:t>Again, we equate the forces and solve for the stress</a:t>
            </a:r>
          </a:p>
          <a:p>
            <a:endParaRPr lang="en-US" dirty="0"/>
          </a:p>
          <a:p>
            <a:r>
              <a:rPr lang="en-US" dirty="0"/>
              <a:t>Last, the stress on the inside of the wall is –p and</a:t>
            </a:r>
            <a:br>
              <a:rPr lang="en-US" dirty="0"/>
            </a:br>
            <a:r>
              <a:rPr lang="en-US" dirty="0"/>
              <a:t>on the outside is zero, so the average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B3800-4D0A-F642-BF59-A10B8EC9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4D591D-FC51-AC40-A3AC-AAC133F65638}"/>
              </a:ext>
            </a:extLst>
          </p:cNvPr>
          <p:cNvGrpSpPr/>
          <p:nvPr/>
        </p:nvGrpSpPr>
        <p:grpSpPr>
          <a:xfrm>
            <a:off x="8737600" y="2679109"/>
            <a:ext cx="2351426" cy="2535706"/>
            <a:chOff x="6056711" y="1996203"/>
            <a:chExt cx="2351426" cy="25357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E02F6-E959-8042-90F7-C33CD68DD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053" b="4680"/>
            <a:stretch/>
          </p:blipFill>
          <p:spPr>
            <a:xfrm>
              <a:off x="6379030" y="2265616"/>
              <a:ext cx="2029107" cy="22662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C158D5-D7BA-4743-A844-24B431A4D7A9}"/>
                </a:ext>
              </a:extLst>
            </p:cNvPr>
            <p:cNvCxnSpPr/>
            <p:nvPr/>
          </p:nvCxnSpPr>
          <p:spPr>
            <a:xfrm flipH="1">
              <a:off x="7466257" y="1996203"/>
              <a:ext cx="9622" cy="538825"/>
            </a:xfrm>
            <a:prstGeom prst="straightConnector1">
              <a:avLst/>
            </a:prstGeom>
            <a:ln w="28575" cmpd="sng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AF2860-7595-0248-8312-E80A8EF05DD1}"/>
                </a:ext>
              </a:extLst>
            </p:cNvPr>
            <p:cNvSpPr txBox="1"/>
            <p:nvPr/>
          </p:nvSpPr>
          <p:spPr>
            <a:xfrm>
              <a:off x="7610579" y="1996203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top</a:t>
              </a:r>
              <a:endParaRPr lang="en-US" baseline="-25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FF398-5057-224E-9016-B32C0280056D}"/>
                </a:ext>
              </a:extLst>
            </p:cNvPr>
            <p:cNvSpPr txBox="1"/>
            <p:nvPr/>
          </p:nvSpPr>
          <p:spPr>
            <a:xfrm>
              <a:off x="6056711" y="3890164"/>
              <a:ext cx="6446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wall</a:t>
              </a:r>
              <a:endParaRPr lang="en-US" baseline="-25000" dirty="0"/>
            </a:p>
          </p:txBody>
        </p:sp>
      </p:grp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7221CDF6-DC56-2A44-BCCC-9F7436FBD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17" y="3090469"/>
            <a:ext cx="1409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C3414-7D58-9746-8CB4-8ECA6718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517" y="3885475"/>
            <a:ext cx="938474" cy="687595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9D3ADA10-D50A-194D-A0CF-8CA227041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75" y="3131259"/>
            <a:ext cx="17399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E999D-8905-C44B-9E02-60408DA53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845" y="5604319"/>
            <a:ext cx="1100026" cy="6636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1A65DB0-D221-9142-80B1-53428C367112}"/>
              </a:ext>
            </a:extLst>
          </p:cNvPr>
          <p:cNvGrpSpPr/>
          <p:nvPr/>
        </p:nvGrpSpPr>
        <p:grpSpPr>
          <a:xfrm>
            <a:off x="4941933" y="5563050"/>
            <a:ext cx="4440305" cy="846726"/>
            <a:chOff x="1616406" y="5176576"/>
            <a:chExt cx="4440305" cy="84672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1439AE0-A96F-3047-9598-5473EB206ABC}"/>
                </a:ext>
              </a:extLst>
            </p:cNvPr>
            <p:cNvSpPr/>
            <p:nvPr/>
          </p:nvSpPr>
          <p:spPr>
            <a:xfrm>
              <a:off x="1616406" y="5176576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8E7B05-E805-A64B-BFB0-677058A4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91170" y="5205442"/>
              <a:ext cx="1100026" cy="6636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043A20-F136-5444-8995-95594C7F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5176" y="5217898"/>
              <a:ext cx="938474" cy="6875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C50567B-C11F-044D-A30E-0F84EF0D5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76" r="-1"/>
            <a:stretch/>
          </p:blipFill>
          <p:spPr>
            <a:xfrm>
              <a:off x="1712625" y="5258481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001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A8EF-495A-0C45-BC24-F97557D2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84FE-65C7-A94B-8854-83A1E87E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 = 0.55 cm, </a:t>
            </a:r>
            <a:r>
              <a:rPr lang="en-US" dirty="0" err="1"/>
              <a:t>δ</a:t>
            </a:r>
            <a:r>
              <a:rPr lang="en-US" dirty="0"/>
              <a:t> = 0.05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E1513-8D5D-A740-8414-ECDD968F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CF4F2C-0791-F143-9CFA-1280FE7E6C3A}"/>
              </a:ext>
            </a:extLst>
          </p:cNvPr>
          <p:cNvGrpSpPr/>
          <p:nvPr/>
        </p:nvGrpSpPr>
        <p:grpSpPr>
          <a:xfrm>
            <a:off x="3843703" y="3519009"/>
            <a:ext cx="4440305" cy="846726"/>
            <a:chOff x="4703695" y="2386229"/>
            <a:chExt cx="4440305" cy="84672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10EAE7C-435D-7E4C-B1D0-009352C05D7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306C3-056D-6E4F-84E4-C90C007B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18C38-D113-BE46-B652-9CF6B838C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34F8A-BD98-DA42-A700-5BCC90E63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73FFE-4A2D-6A4E-B7B6-3C729E53046A}"/>
              </a:ext>
            </a:extLst>
          </p:cNvPr>
          <p:cNvSpPr/>
          <p:nvPr/>
        </p:nvSpPr>
        <p:spPr>
          <a:xfrm>
            <a:off x="1914690" y="4547436"/>
            <a:ext cx="8298332" cy="180891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largest stress will be the hoop stress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hoop stress is P*(0.55/.05)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5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55 </a:t>
            </a:r>
            <a:r>
              <a:rPr lang="en-US" dirty="0" err="1"/>
              <a:t>Mpa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For 9 </a:t>
            </a:r>
            <a:r>
              <a:rPr lang="en-US" dirty="0" err="1"/>
              <a:t>MPa</a:t>
            </a:r>
            <a:r>
              <a:rPr lang="en-US" dirty="0"/>
              <a:t>, </a:t>
            </a:r>
            <a:r>
              <a:rPr lang="en-US" dirty="0" err="1"/>
              <a:t>σθ</a:t>
            </a:r>
            <a:r>
              <a:rPr lang="en-US" dirty="0"/>
              <a:t> = 99 </a:t>
            </a:r>
            <a:r>
              <a:rPr lang="en-US" dirty="0" err="1"/>
              <a:t>Mpa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With these pressures, we don’t come even close to the yield stress of the cladding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9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74BF-29D7-6446-AA28-382D560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AA28-DF0F-7B4A-BB65-E7FC55AAE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B02F3-641D-2742-B673-E94C9330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C9DE-36BE-D74A-83B1-A136DE29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Stress within a cylinder under pressure that has thicker walls (radius/thickness&gt;10)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897-4CE9-4D4F-8D76-FBF36D704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cylinder as an inner radius R</a:t>
            </a:r>
            <a:r>
              <a:rPr lang="en-US" baseline="-25000" dirty="0"/>
              <a:t>i</a:t>
            </a:r>
            <a:r>
              <a:rPr lang="en-US" dirty="0"/>
              <a:t> and an outer Radius R</a:t>
            </a:r>
            <a:r>
              <a:rPr lang="en-US" baseline="-25000" dirty="0"/>
              <a:t>o</a:t>
            </a:r>
          </a:p>
          <a:p>
            <a:r>
              <a:rPr lang="en-US" dirty="0"/>
              <a:t>We assume there is no shear stress, so </a:t>
            </a:r>
            <a:r>
              <a:rPr lang="en-US" dirty="0" err="1"/>
              <a:t>σ</a:t>
            </a:r>
            <a:r>
              <a:rPr lang="en-US" baseline="-25000" dirty="0" err="1"/>
              <a:t>rz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We will begin with the r equation</a:t>
            </a:r>
          </a:p>
          <a:p>
            <a:endParaRPr lang="en-US" dirty="0"/>
          </a:p>
          <a:p>
            <a:r>
              <a:rPr lang="en-US" dirty="0"/>
              <a:t>Now we need our constitutive law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combine these equations to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F062-8F1F-E54D-B329-03A64181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421-6222-8A4D-89F9-0250C4135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84"/>
          <a:stretch/>
        </p:blipFill>
        <p:spPr>
          <a:xfrm>
            <a:off x="10041774" y="3020222"/>
            <a:ext cx="1029497" cy="74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66B003-AD80-F742-8EF6-B9749169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076" y="1962618"/>
            <a:ext cx="3011963" cy="65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A8743-4CB4-AB4C-9355-95B9B20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0517"/>
            <a:ext cx="2307447" cy="7401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1E3-D09F-104F-82FB-1E1FC6D1F217}"/>
              </a:ext>
            </a:extLst>
          </p:cNvPr>
          <p:cNvGrpSpPr/>
          <p:nvPr/>
        </p:nvGrpSpPr>
        <p:grpSpPr>
          <a:xfrm>
            <a:off x="7261078" y="3162536"/>
            <a:ext cx="2269568" cy="653695"/>
            <a:chOff x="1617503" y="2999872"/>
            <a:chExt cx="2269568" cy="6536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C57827-5106-AD4F-AEB6-3AC5901A8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653"/>
            <a:stretch/>
          </p:blipFill>
          <p:spPr>
            <a:xfrm>
              <a:off x="1617503" y="2999872"/>
              <a:ext cx="1847767" cy="6536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1B512E-2202-DB48-802B-143673DEB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38"/>
            <a:stretch/>
          </p:blipFill>
          <p:spPr>
            <a:xfrm>
              <a:off x="3436407" y="2999872"/>
              <a:ext cx="450664" cy="653695"/>
            </a:xfrm>
            <a:prstGeom prst="rect">
              <a:avLst/>
            </a:prstGeom>
          </p:spPr>
        </p:pic>
      </p:grpSp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C00B95E2-A4B2-994E-B624-6C08DA49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8" b="23379"/>
          <a:stretch/>
        </p:blipFill>
        <p:spPr>
          <a:xfrm>
            <a:off x="8187711" y="4008225"/>
            <a:ext cx="2898922" cy="1691537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2D186E3B-F4C6-EF42-80B1-9DD0779A3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4" y="4860265"/>
            <a:ext cx="3848100" cy="584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47A04BB3-49B1-1D4F-A010-FBAEF1092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999958"/>
            <a:ext cx="4241800" cy="241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22B15CD5-3121-804B-B592-4D63ED42B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627" y="5995075"/>
            <a:ext cx="3873500" cy="2921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E1A0B2E7-034B-DB48-8FC6-121E6B69FC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89" y="6380067"/>
            <a:ext cx="3289300" cy="2413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7ECB1385-F4FD-1445-8BA6-5635028CD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78" y="4201223"/>
            <a:ext cx="2552700" cy="2540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DDBE3B5C-C5BA-0A46-908A-1916E675E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27" y="4201223"/>
            <a:ext cx="1968500" cy="2413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CDB9D0-7E6D-5B47-8D85-28917FF259A0}"/>
              </a:ext>
            </a:extLst>
          </p:cNvPr>
          <p:cNvSpPr/>
          <p:nvPr/>
        </p:nvSpPr>
        <p:spPr>
          <a:xfrm>
            <a:off x="7991475" y="4008225"/>
            <a:ext cx="3209925" cy="17734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9388AD3-0E7C-664F-BB81-35EEFB2711EC}"/>
              </a:ext>
            </a:extLst>
          </p:cNvPr>
          <p:cNvSpPr/>
          <p:nvPr/>
        </p:nvSpPr>
        <p:spPr>
          <a:xfrm>
            <a:off x="409575" y="5849506"/>
            <a:ext cx="8782935" cy="879893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1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94FE-9668-9645-B261-7DF41CFB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equations for the stress within a cylinder under pressure that has thicker 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304B-FAFE-AD45-91D6-D45826B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one more relationship from the definition of the strain</a:t>
            </a:r>
          </a:p>
          <a:p>
            <a:endParaRPr lang="en-US" dirty="0"/>
          </a:p>
          <a:p>
            <a:r>
              <a:rPr lang="en-US" dirty="0"/>
              <a:t>From the previous slide, we have</a:t>
            </a:r>
          </a:p>
          <a:p>
            <a:endParaRPr lang="en-US" dirty="0"/>
          </a:p>
          <a:p>
            <a:r>
              <a:rPr lang="en-US" dirty="0"/>
              <a:t>If we combine these, we get</a:t>
            </a:r>
          </a:p>
          <a:p>
            <a:endParaRPr lang="en-US" dirty="0"/>
          </a:p>
          <a:p>
            <a:r>
              <a:rPr lang="en-US" dirty="0"/>
              <a:t>Again, from the previous slide</a:t>
            </a:r>
          </a:p>
          <a:p>
            <a:endParaRPr lang="en-US" dirty="0"/>
          </a:p>
          <a:p>
            <a:r>
              <a:rPr lang="en-US" dirty="0"/>
              <a:t>We end up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E638-D91F-0746-830B-89B59538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2557DA2-6529-2B46-B002-D12FE28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36" y="5155003"/>
            <a:ext cx="1968500" cy="2413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7EAA5B2-E1C7-9649-B639-C4EEEE183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84" y="5135523"/>
            <a:ext cx="2552700" cy="2540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4E3941DD-C49D-734B-BCAB-74B5065E8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17" y="3597424"/>
            <a:ext cx="3873500" cy="2921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D3C6AE56-9EF5-8F4F-84A6-53D505AF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36" y="3597424"/>
            <a:ext cx="3289300" cy="241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5D44DC2-591B-AB43-8BE1-98018BCAA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49"/>
          <a:stretch/>
        </p:blipFill>
        <p:spPr>
          <a:xfrm>
            <a:off x="2826350" y="2672988"/>
            <a:ext cx="2213248" cy="3302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CEDD61A0-CF38-9345-9373-0606AB9E8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34" y="2678593"/>
            <a:ext cx="2184400" cy="317500"/>
          </a:xfrm>
          <a:prstGeom prst="rect">
            <a:avLst/>
          </a:prstGeom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FDBAFA06-B22D-994F-91C2-4F4B4FF64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34" y="2685688"/>
            <a:ext cx="1536700" cy="3175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00CA0D06-DE92-0541-B6B2-DC040794E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98" y="5700534"/>
            <a:ext cx="2171700" cy="254000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7A467392-2559-B74A-80FC-4324F7400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8" y="6130993"/>
            <a:ext cx="1714500" cy="3302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376E0BE-B67A-5341-9778-63DC906F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50" y="4432960"/>
            <a:ext cx="5588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19D59-1636-3F47-BD4E-A7F0E5A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now have an ODE so we can solve to get the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F8C0-853D-8743-8253-8EEA6877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boundary conditions are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i</a:t>
            </a:r>
            <a:r>
              <a:rPr lang="en-US" dirty="0"/>
              <a:t>) = -p and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(R</a:t>
            </a:r>
            <a:r>
              <a:rPr lang="en-US" baseline="-25000" dirty="0"/>
              <a:t>o</a:t>
            </a:r>
            <a:r>
              <a:rPr lang="en-US" dirty="0"/>
              <a:t>) = 0</a:t>
            </a:r>
          </a:p>
          <a:p>
            <a:r>
              <a:rPr lang="en-US" dirty="0"/>
              <a:t>After integrating twice, we get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, we can get </a:t>
            </a: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from</a:t>
            </a:r>
          </a:p>
          <a:p>
            <a:r>
              <a:rPr lang="en-US" dirty="0"/>
              <a:t>From the end condition, we determine </a:t>
            </a:r>
            <a:r>
              <a:rPr lang="en-US" dirty="0" err="1"/>
              <a:t>σ</a:t>
            </a:r>
            <a:r>
              <a:rPr lang="en-US" baseline="-25000" dirty="0" err="1"/>
              <a:t>zz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698D-3240-C445-9A4C-E112DB93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79EB564-50F8-B349-8BDB-FF076488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80" y="1764939"/>
            <a:ext cx="1714500" cy="3302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9A88EF8-F074-A349-94C7-60248AD3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39" y="2673667"/>
            <a:ext cx="2832100" cy="622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E5DC1206-33B8-DB4B-9BB9-CB5E406A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691" y="3599084"/>
            <a:ext cx="1968500" cy="2413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61C1241E-2EF9-5643-A06E-D8ABC97BC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3" y="3408584"/>
            <a:ext cx="26289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C14F13-7F79-344F-92CC-5106DAB35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9" y="4716418"/>
            <a:ext cx="4467968" cy="19397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9D57E61-1EFD-7343-A527-E72B694C8049}"/>
              </a:ext>
            </a:extLst>
          </p:cNvPr>
          <p:cNvGrpSpPr/>
          <p:nvPr/>
        </p:nvGrpSpPr>
        <p:grpSpPr>
          <a:xfrm>
            <a:off x="2544479" y="4582731"/>
            <a:ext cx="2625453" cy="533400"/>
            <a:chOff x="1020478" y="4582731"/>
            <a:chExt cx="2625453" cy="533400"/>
          </a:xfrm>
        </p:grpSpPr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B5314F57-564D-CD47-AB64-D9170BD5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4582731"/>
              <a:ext cx="2019300" cy="533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2EC32-6C7D-1A4F-BD55-8FD00DC0DB6E}"/>
                </a:ext>
              </a:extLst>
            </p:cNvPr>
            <p:cNvSpPr txBox="1"/>
            <p:nvPr/>
          </p:nvSpPr>
          <p:spPr>
            <a:xfrm>
              <a:off x="1020478" y="4687552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E2BFC-EF50-334B-8025-3E7250BFD3F8}"/>
              </a:ext>
            </a:extLst>
          </p:cNvPr>
          <p:cNvGrpSpPr/>
          <p:nvPr/>
        </p:nvGrpSpPr>
        <p:grpSpPr>
          <a:xfrm>
            <a:off x="2544479" y="5359534"/>
            <a:ext cx="1342753" cy="369332"/>
            <a:chOff x="1020478" y="5359534"/>
            <a:chExt cx="134275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19779D-408F-F74A-AA64-C0B9B8BDE5C5}"/>
                </a:ext>
              </a:extLst>
            </p:cNvPr>
            <p:cNvSpPr txBox="1"/>
            <p:nvPr/>
          </p:nvSpPr>
          <p:spPr>
            <a:xfrm>
              <a:off x="1020478" y="5359534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643B83EE-DCFA-CC47-8B06-D75E0CE7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454470"/>
              <a:ext cx="736600" cy="203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F07772-5C0A-4344-99A0-5E358E35AE93}"/>
              </a:ext>
            </a:extLst>
          </p:cNvPr>
          <p:cNvGrpSpPr/>
          <p:nvPr/>
        </p:nvGrpSpPr>
        <p:grpSpPr>
          <a:xfrm>
            <a:off x="2544479" y="5896808"/>
            <a:ext cx="2625453" cy="533400"/>
            <a:chOff x="1020478" y="5896808"/>
            <a:chExt cx="2625453" cy="5334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1B4333-DCD9-2845-8D64-339570E7ECE8}"/>
                </a:ext>
              </a:extLst>
            </p:cNvPr>
            <p:cNvSpPr txBox="1"/>
            <p:nvPr/>
          </p:nvSpPr>
          <p:spPr>
            <a:xfrm>
              <a:off x="1020478" y="5993028"/>
              <a:ext cx="60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  <p:pic>
          <p:nvPicPr>
            <p:cNvPr id="18" name="Picture 17" descr="latex-image-1.pdf">
              <a:extLst>
                <a:ext uri="{FF2B5EF4-FFF2-40B4-BE49-F238E27FC236}">
                  <a16:creationId xmlns:a16="http://schemas.microsoft.com/office/drawing/2014/main" id="{545A3927-0138-5B48-882B-AD9BFCB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631" y="5896808"/>
              <a:ext cx="2019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61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81C0-A560-6B4B-BBDB-B9FBE649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Stresses vary over the thickness of the cladding tube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1083D-CB95-B348-88A3-9F54C7EF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F893-D368-3B4C-9683-D64EFC69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91" y="1968501"/>
            <a:ext cx="6260618" cy="46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0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75E29-DC88-1249-BF8D-F8A026D3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if a fuel rod will exceed its yield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014E-A6FD-004C-B64B-66295B1C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fuel rod has an initial pressure of 5 </a:t>
            </a:r>
            <a:r>
              <a:rPr lang="en-US" dirty="0" err="1"/>
              <a:t>MPa</a:t>
            </a:r>
            <a:r>
              <a:rPr lang="en-US" dirty="0"/>
              <a:t> that increases to 9 </a:t>
            </a:r>
            <a:r>
              <a:rPr lang="en-US" dirty="0" err="1"/>
              <a:t>MPa</a:t>
            </a:r>
            <a:r>
              <a:rPr lang="en-US" dirty="0"/>
              <a:t> during operation. Will it exceed its yield stress?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i</a:t>
            </a:r>
            <a:r>
              <a:rPr lang="en-US" dirty="0"/>
              <a:t> = 0.52, R</a:t>
            </a:r>
            <a:r>
              <a:rPr lang="en-US" baseline="-25000" dirty="0"/>
              <a:t>o</a:t>
            </a:r>
            <a:r>
              <a:rPr lang="en-US" dirty="0"/>
              <a:t> = 0.58 cm,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= 381 </a:t>
            </a:r>
            <a:r>
              <a:rPr lang="en-US" dirty="0" err="1"/>
              <a:t>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889C9-520C-164F-811D-488A8EFB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B9834-175A-1C4D-B5A8-C1FDD240F0E3}"/>
              </a:ext>
            </a:extLst>
          </p:cNvPr>
          <p:cNvSpPr/>
          <p:nvPr/>
        </p:nvSpPr>
        <p:spPr>
          <a:xfrm>
            <a:off x="1981201" y="4213184"/>
            <a:ext cx="8298332" cy="2442935"/>
          </a:xfrm>
          <a:prstGeom prst="roundRect">
            <a:avLst>
              <a:gd name="adj" fmla="val 669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Which stress is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endParaRPr lang="en-US" sz="1600" baseline="-250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At what position r will the hoop stress be the largest?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/>
              <a:t>r = </a:t>
            </a:r>
            <a:r>
              <a:rPr lang="en-US" sz="1600" dirty="0" err="1"/>
              <a:t>R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</a:t>
            </a:r>
            <a:r>
              <a:rPr lang="en-US" sz="1600" dirty="0"/>
              <a:t>= 0.52 cm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5 </a:t>
            </a:r>
            <a:r>
              <a:rPr lang="en-US" sz="1600" dirty="0" err="1"/>
              <a:t>MPa</a:t>
            </a:r>
            <a:r>
              <a:rPr lang="en-US" sz="1600" dirty="0"/>
              <a:t>?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46.0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What is the stress at p = 9 </a:t>
            </a:r>
            <a:r>
              <a:rPr lang="en-US" sz="1600" dirty="0" err="1"/>
              <a:t>Mpa</a:t>
            </a:r>
            <a:r>
              <a:rPr lang="en-US" sz="1600" dirty="0"/>
              <a:t>?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err="1"/>
              <a:t>σ</a:t>
            </a:r>
            <a:r>
              <a:rPr lang="en-US" sz="1600" baseline="-25000" dirty="0" err="1"/>
              <a:t>θθ</a:t>
            </a:r>
            <a:r>
              <a:rPr lang="en-US" sz="1600" dirty="0"/>
              <a:t> = 5*((0.58/0.52)^2 + 1)/((0.58/0.52)^2 – 1) = 82.7 </a:t>
            </a:r>
            <a:r>
              <a:rPr lang="en-US" sz="1600" dirty="0" err="1"/>
              <a:t>Mpa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Again, we don’t even get close to yielding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4AB346-03A5-684E-A0E7-B8BEAAF17A1E}"/>
              </a:ext>
            </a:extLst>
          </p:cNvPr>
          <p:cNvSpPr/>
          <p:nvPr/>
        </p:nvSpPr>
        <p:spPr>
          <a:xfrm>
            <a:off x="2700936" y="3470565"/>
            <a:ext cx="6790127" cy="7426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94C4B0FB-D500-8948-A6FC-81397DC07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13" y="3543663"/>
            <a:ext cx="2358388" cy="545787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8394899-E10F-9244-80FB-E3B91EBA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33" y="3543663"/>
            <a:ext cx="2189176" cy="545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/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7A08E4-BE2F-CD45-B7E6-1D3402B3E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148" y="3528511"/>
                <a:ext cx="2070631" cy="506292"/>
              </a:xfrm>
              <a:prstGeom prst="rect">
                <a:avLst/>
              </a:prstGeom>
              <a:blipFill>
                <a:blip r:embed="rId4"/>
                <a:stretch>
                  <a:fillRect t="-2439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76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5E95-679B-3145-B2FD-90420B02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now solved this same problem assuming thin and thick walled cylinders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007A2-3B53-AB4F-9283-43268BB8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3821F-9275-8E44-9191-C35ADE85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66" y="1939275"/>
            <a:ext cx="6376268" cy="47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Solid mechanics predicts the deformation of a body from its applied load</a:t>
            </a:r>
          </a:p>
          <a:p>
            <a:pPr lvl="1"/>
            <a:r>
              <a:rPr lang="en-US" dirty="0"/>
              <a:t>The strain defines the deformation</a:t>
            </a:r>
          </a:p>
          <a:p>
            <a:pPr lvl="1"/>
            <a:r>
              <a:rPr lang="en-US" dirty="0"/>
              <a:t>The stress defines the material’s internal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 during dislocation (line defect) migration</a:t>
            </a:r>
          </a:p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52BD-0178-A647-B2D1-088B366A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ADDF-2F40-774A-BD93-EB694E5F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350" cy="3965670"/>
          </a:xfrm>
        </p:spPr>
        <p:txBody>
          <a:bodyPr/>
          <a:lstStyle/>
          <a:p>
            <a:r>
              <a:rPr lang="en-US" dirty="0"/>
              <a:t>Once the stress reaches the yield stress, it plastically deforms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is the yield stress</a:t>
            </a:r>
          </a:p>
          <a:p>
            <a:r>
              <a:rPr lang="en-US" dirty="0" err="1"/>
              <a:t>σ</a:t>
            </a:r>
            <a:r>
              <a:rPr lang="en-US" baseline="-25000" dirty="0" err="1"/>
              <a:t>U</a:t>
            </a:r>
            <a:r>
              <a:rPr lang="en-US" dirty="0"/>
              <a:t> is the ultimate tensile stress</a:t>
            </a:r>
          </a:p>
          <a:p>
            <a:r>
              <a:rPr lang="en-US" dirty="0"/>
              <a:t>The final stress before rupture is called the fracture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9854C-4AF4-E147-9DF4-634A6ABD2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38DA4-51E6-2246-BB61-3F24885EF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5" r="16013"/>
          <a:stretch/>
        </p:blipFill>
        <p:spPr>
          <a:xfrm>
            <a:off x="6190252" y="2276475"/>
            <a:ext cx="5636169" cy="41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0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0A3D-E7ED-1843-9465-0DA45CB1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9835D-D09D-E340-B8F7-2A9002706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5450" cy="3965670"/>
          </a:xfrm>
        </p:spPr>
        <p:txBody>
          <a:bodyPr/>
          <a:lstStyle/>
          <a:p>
            <a:r>
              <a:rPr lang="en-US" dirty="0"/>
              <a:t>After plastic deformation, if you unload the sample, it still has the permanent strain</a:t>
            </a:r>
          </a:p>
          <a:p>
            <a:r>
              <a:rPr lang="en-US" dirty="0"/>
              <a:t>After unloading, the strain hardening has changed the material</a:t>
            </a:r>
          </a:p>
          <a:p>
            <a:r>
              <a:rPr lang="en-US" dirty="0"/>
              <a:t>Thus, if you reload, the yield strain is often higher than it was previously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D5CA-D4D3-404E-B7CC-82772D1B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591D-E1B8-2349-9B50-4BDC3D45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952" y="2160495"/>
            <a:ext cx="4095296" cy="43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225-638E-D74E-8AB9-356FE77F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hardening behavior changes for different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0BF4-3FDA-104A-B829-5C33F245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71F22-7A23-5E43-A94C-AC6D8ACE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65" y="1968501"/>
            <a:ext cx="6246470" cy="43155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F2CB5A-1792-7046-AF7B-A5242C7CA017}"/>
              </a:ext>
            </a:extLst>
          </p:cNvPr>
          <p:cNvSpPr/>
          <p:nvPr/>
        </p:nvSpPr>
        <p:spPr>
          <a:xfrm>
            <a:off x="1047750" y="2731265"/>
            <a:ext cx="34194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σ = </a:t>
            </a:r>
            <a:r>
              <a:rPr lang="en-US" dirty="0"/>
              <a:t>K </a:t>
            </a:r>
            <a:r>
              <a:rPr lang="el-GR" dirty="0"/>
              <a:t>ε </a:t>
            </a:r>
            <a:r>
              <a:rPr lang="en-US" baseline="30000" dirty="0"/>
              <a:t>n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The value of the strain hardening exponent lies between 0 and 1. A value of 0 means that a material is a perfectly plastic solid, while a value of 1 represents a 100% elastic solid.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3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887D-DE3C-3444-8109-08F0379AA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23" y="910868"/>
            <a:ext cx="10972800" cy="1068387"/>
          </a:xfrm>
        </p:spPr>
        <p:txBody>
          <a:bodyPr/>
          <a:lstStyle/>
          <a:p>
            <a:r>
              <a:rPr lang="en-US" dirty="0"/>
              <a:t>Ductility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A849-DE65-FB4E-9924-67992891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03D8D-FB45-9247-8B42-09B6EACC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4"/>
          <a:stretch/>
        </p:blipFill>
        <p:spPr>
          <a:xfrm>
            <a:off x="4965539" y="2128121"/>
            <a:ext cx="6697884" cy="42282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0CEC3D-1B77-3347-8693-FEAA91132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66572" cy="3965670"/>
          </a:xfrm>
        </p:spPr>
        <p:txBody>
          <a:bodyPr/>
          <a:lstStyle/>
          <a:p>
            <a:r>
              <a:rPr lang="en-US" dirty="0"/>
              <a:t>Ductile materials plastically deform significantly, brittle materials do not</a:t>
            </a:r>
          </a:p>
          <a:p>
            <a:r>
              <a:rPr lang="en-US" dirty="0"/>
              <a:t>The ductile–brittle transition temperature (DBTT) of a metal is the temperature at which stress/strain response changes</a:t>
            </a:r>
          </a:p>
        </p:txBody>
      </p:sp>
    </p:spTree>
    <p:extLst>
      <p:ext uri="{BB962C8B-B14F-4D97-AF65-F5344CB8AC3E}">
        <p14:creationId xmlns:p14="http://schemas.microsoft.com/office/powerpoint/2010/main" val="3720261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79D55-547D-FB4A-B416-483AB20B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1E73-99C0-E642-B623-6A196506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381875" cy="2078130"/>
          </a:xfrm>
        </p:spPr>
        <p:txBody>
          <a:bodyPr>
            <a:normAutofit fontScale="92500"/>
          </a:bodyPr>
          <a:lstStyle/>
          <a:p>
            <a:r>
              <a:rPr lang="en-US" dirty="0"/>
              <a:t>Plastic deformation occurs due to dislocation motion</a:t>
            </a:r>
          </a:p>
          <a:p>
            <a:r>
              <a:rPr lang="en-US" dirty="0"/>
              <a:t>A dislocation is a line defect</a:t>
            </a:r>
          </a:p>
          <a:p>
            <a:pPr lvl="1"/>
            <a:r>
              <a:rPr lang="en-US" dirty="0"/>
              <a:t>Edge and screw type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3EB2C-EAB0-474D-AC64-372A6C702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0FD55-A6DC-4243-B567-2EF702E81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155" y="4273656"/>
            <a:ext cx="5312762" cy="2265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6A4B0-2EB5-8943-AD0C-11F46C3D3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228" y="969798"/>
            <a:ext cx="2706588" cy="53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44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A4FA-4242-C24B-9FA6-38F0096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are produced during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4B691-15B5-2E4A-9990-1C02706D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Mo180_sourceandloops.mpg">
            <a:hlinkClick r:id="" action="ppaction://media"/>
            <a:extLst>
              <a:ext uri="{FF2B5EF4-FFF2-40B4-BE49-F238E27FC236}">
                <a16:creationId xmlns:a16="http://schemas.microsoft.com/office/drawing/2014/main" id="{92B01BD0-1D23-414A-BCA3-8D27767C6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9150" y="2230468"/>
            <a:ext cx="5280025" cy="432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2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BB0-FB77-C34A-9C88-D43B3C2B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motion causes plastic deformation, dislocation pileup causes hardening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121EF-8036-0445-88FF-7E14BF5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leup05.mpg">
            <a:hlinkClick r:id="" action="ppaction://media"/>
            <a:extLst>
              <a:ext uri="{FF2B5EF4-FFF2-40B4-BE49-F238E27FC236}">
                <a16:creationId xmlns:a16="http://schemas.microsoft.com/office/drawing/2014/main" id="{6AE1FFD9-E628-C54F-85B7-346759A17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1875" y="2225965"/>
            <a:ext cx="5048250" cy="41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1167</Words>
  <Application>Microsoft Macintosh PowerPoint</Application>
  <PresentationFormat>Widescreen</PresentationFormat>
  <Paragraphs>162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 Math</vt:lpstr>
      <vt:lpstr>Office Theme</vt:lpstr>
      <vt:lpstr>NCStateU-horizontal-left-logo</vt:lpstr>
      <vt:lpstr>Mechanics</vt:lpstr>
      <vt:lpstr>Last Time</vt:lpstr>
      <vt:lpstr>Stress/Strain Regions</vt:lpstr>
      <vt:lpstr>Permanent Strain</vt:lpstr>
      <vt:lpstr>The hardening behavior changes for different materials</vt:lpstr>
      <vt:lpstr>Ductility</vt:lpstr>
      <vt:lpstr>Dislocation motion</vt:lpstr>
      <vt:lpstr>Dislocation are produced during deformation</vt:lpstr>
      <vt:lpstr>Dislocation motion causes plastic deformation, dislocation pileup causes hardening</vt:lpstr>
      <vt:lpstr>As the dislocation density increases, dislocations cannot move freely, raising the yield stress</vt:lpstr>
      <vt:lpstr>As the strength increases due to dislocation pile-up, the ductility decreases</vt:lpstr>
      <vt:lpstr>We need to determine the stress and strain throughout a body</vt:lpstr>
      <vt:lpstr>Cauchy momentum equation</vt:lpstr>
      <vt:lpstr>The stress divergence equation is really just a force balance</vt:lpstr>
      <vt:lpstr>Consider an axisymmetric body</vt:lpstr>
      <vt:lpstr>Consider the material response of the axisymmetric body</vt:lpstr>
      <vt:lpstr>Solve for the stress throughout a pressurized cylinder (cladding tube) with thin walls</vt:lpstr>
      <vt:lpstr>Find the other two stresses for a thin walled cylinder</vt:lpstr>
      <vt:lpstr>Determine if a fuel rod will exceed its yield stress</vt:lpstr>
      <vt:lpstr>Stress within a cylinder under pressure that has thicker walls (radius/thickness&gt;10)</vt:lpstr>
      <vt:lpstr>Develop equations for the stress within a cylinder under pressure that has thicker walls</vt:lpstr>
      <vt:lpstr>We now have an ODE so we can solve to get the stress</vt:lpstr>
      <vt:lpstr>Stresses vary over the thickness of the cladding tube</vt:lpstr>
      <vt:lpstr>Determine if a fuel rod will exceed its yield stress</vt:lpstr>
      <vt:lpstr>We’ve now solved this same problem assuming thin and thick walled cylinders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29</cp:revision>
  <dcterms:created xsi:type="dcterms:W3CDTF">2020-02-03T20:17:36Z</dcterms:created>
  <dcterms:modified xsi:type="dcterms:W3CDTF">2020-02-06T16:39:08Z</dcterms:modified>
</cp:coreProperties>
</file>